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30"/>
  </p:notes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B9FD1-AA3F-5FCB-7A0C-8DDBDC45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CA732-9E57-090B-F52F-8332A5E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967ABE-1CB2-AC02-815A-AFB2EADAC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30AF3F-B5D7-643C-D9F3-4BE22070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BF9BAC-F2EE-00DB-30BC-2DF72D87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2F92D0-EB26-F5F1-9597-4970172C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6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F1D4-88CA-4FB8-81A9-6A3D7EC3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5FD1F6-4438-E5B7-13A6-EAA964E08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3DA7E5-D62B-4D3A-C0B9-58898FB1B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45639F-F2E2-EDAB-251C-5F8FE275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939CDC-CE4A-A585-7809-657374E0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0A93E3-A798-0382-3CF4-3ED588C2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9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57F31-6ED3-01E8-0608-E722EB8E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BCF81F-7CA1-4796-B7C9-30E28724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F89A-298B-CD78-A1DA-FAE41FF1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5DF708-54CE-40B4-1CB2-C7320F33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656BB8-3898-48DF-5F2C-424515BC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52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1C4F85-5918-9BF1-1BB6-98CE1E716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73F503-E7E7-7DC1-7501-0589E97CD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5EFABA-24A9-0B40-FBDC-64F46536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4FB88-497A-A96F-E4F3-894721D8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4B1AC0-DA77-8400-2CCD-31BCBB4E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4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B0815-AA71-B768-2683-87648D88A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1DC5EE-A98F-BC53-59F0-1866FD173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CCA52D-B01D-0CE6-C34B-80CBD853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94A98-8029-E78E-FA7D-AFA21B79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5E689-9215-52FA-AF8C-8757E463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6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FB520-0ED0-EEF4-A2E9-39DAF476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3730DA-773F-4BE8-B2CE-502CF958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50B72F-A157-986F-A75D-CB11E2BA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F394E-C315-BE17-6098-60523238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B5189E-4C60-5ECE-9E19-B7DCD185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2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7C5C-96F9-215D-320C-3BFC04FA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CB347-91D7-BE1C-2222-2AC88488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20C12-EA74-7706-5998-2DF5A044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C99E3-D6EC-EB0E-2B30-9A24BED1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2E0F3-4F88-0B64-85D0-87226773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6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F3BA3-5FFA-42F4-E10A-2D9E0B1C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AF1DA-0FB5-50DA-57B7-7B41A851A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923A09-468C-7C07-1A52-C68383CB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A98408-E0CC-44F3-CC6B-308F39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B65229-0AEF-AF24-C9FF-1430C585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6F1C8-7954-15B7-3F3D-F306AF47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1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70E73-1C42-C403-CC06-790EEC9C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4D0D33-9E7A-7E60-C198-4851DD0F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29A0B5-675D-8DAC-4A6D-D1739077F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A7DDE8-E5EF-10DD-70B6-1DE46B2C4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48322B-83BF-5ED2-0374-644D1CF00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CA37EF-1BA3-ED42-A6E1-B9D55E7C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B1CC229-58C0-860F-CE5B-8B7B1FD4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74FE8B-1520-28A9-CBD8-860572C1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74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062AB-CC50-E301-7032-41F45EFC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6ACC66-23D5-51AF-2838-634E6D30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851C84-814A-9113-FB21-434FBA62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F51B4-865E-CEEB-FE66-FC7360C2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5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00981C-DA8E-0074-92F1-6B14B712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A8317F-4695-1411-1979-54429E1C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FEC153-35AA-DC21-B85C-B6AC04F4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61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7" y="6432659"/>
            <a:ext cx="301904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20000"/>
        <a:buFont typeface="Tahoma"/>
        <a:buChar char="❖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 typeface="Tahoma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20000"/>
        <a:buFont typeface="Tahoma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 typeface="Tahoma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80000"/>
        <a:buFont typeface="Tahoma"/>
        <a:buChar char="❖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Tx/>
        <a:buFont typeface="Tahoma"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Tx/>
        <a:buFont typeface="Tahoma"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Tx/>
        <a:buFont typeface="Tahoma"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Tx/>
        <a:buFont typeface="Tahoma"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DB282F-F808-458D-AC45-9B181F58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A33AC-B1D1-DEC9-1B34-3E7635C7A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68C11-7C19-6AAC-99C4-D26E143EB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EE6FE3-36E3-4688-89E7-E32FE9AE26D7}" type="datetimeFigureOut">
              <a:rPr lang="nl-NL" smtClean="0"/>
              <a:t>21-06-2024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4825DE-B4AA-5C9F-4470-9D1489FA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2AC9C-D2F2-5698-1B26-FDCD6F0A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4390F-FFDE-4360-9D46-7AED445412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3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d-r6J-Uwv_g&amp;t=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77C2085D-FC10-457F-BB6B-870EEDCA005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ettertype, grafische vormgeving, Graphics&#10;&#10;Automatisch gegenereerde beschrijving">
            <a:extLst>
              <a:ext uri="{FF2B5EF4-FFF2-40B4-BE49-F238E27FC236}">
                <a16:creationId xmlns:a16="http://schemas.microsoft.com/office/drawing/2014/main" id="{B7CDD754-752E-EB1E-BFAE-A08D2384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88596"/>
            <a:ext cx="5271655" cy="1108693"/>
          </a:xfrm>
          <a:prstGeom prst="rect">
            <a:avLst/>
          </a:prstGeom>
        </p:spPr>
      </p:pic>
      <p:pic>
        <p:nvPicPr>
          <p:cNvPr id="3" name="Afbeelding 2" descr="Afbeelding met tekst, tekenfilm, schermopname, clipart&#10;&#10;Automatisch gegenereerde beschrijving">
            <a:extLst>
              <a:ext uri="{FF2B5EF4-FFF2-40B4-BE49-F238E27FC236}">
                <a16:creationId xmlns:a16="http://schemas.microsoft.com/office/drawing/2014/main" id="{72C5F501-FD87-384C-C725-566926FE0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"/>
          <a:stretch/>
        </p:blipFill>
        <p:spPr>
          <a:xfrm>
            <a:off x="1496292" y="1112694"/>
            <a:ext cx="6814831" cy="39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5" y="6432651"/>
            <a:ext cx="203021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54" name="Screen Shot 2021-09-13 at 07.10.59.png" descr="Screen Shot 2021-09-13 at 07.10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08050"/>
            <a:ext cx="6858000" cy="538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creenshot 2023-10-25 at 11.17.35.png" descr="Screenshot 2023-10-25 at 11.1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110"/>
            <a:ext cx="9144001" cy="3851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elangrijkste bronnen van broeikasgassen"/>
          <p:cNvSpPr txBox="1">
            <a:spLocks noGrp="1"/>
          </p:cNvSpPr>
          <p:nvPr>
            <p:ph type="title"/>
          </p:nvPr>
        </p:nvSpPr>
        <p:spPr>
          <a:xfrm>
            <a:off x="669626" y="301753"/>
            <a:ext cx="8229601" cy="1384304"/>
          </a:xfrm>
          <a:prstGeom prst="rect">
            <a:avLst/>
          </a:prstGeom>
        </p:spPr>
        <p:txBody>
          <a:bodyPr/>
          <a:lstStyle>
            <a:lvl1pPr defTabSz="713230">
              <a:defRPr sz="3400"/>
            </a:lvl1pPr>
          </a:lstStyle>
          <a:p>
            <a:r>
              <a:t>Belangrijkste bronnen van broeikasgassen</a:t>
            </a:r>
          </a:p>
        </p:txBody>
      </p:sp>
      <p:sp>
        <p:nvSpPr>
          <p:cNvPr id="59" name="Fossiele sector/brandstoffen (CO2, N2O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Fossiele sector/brandstoffen (CO2, N2O, CH4)</a:t>
            </a:r>
          </a:p>
          <a:p>
            <a:endParaRPr/>
          </a:p>
          <a:p>
            <a:r>
              <a:t> Veeteelt (CO2, N2O, CH4)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432651"/>
            <a:ext cx="301904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62" name="Nederland stikstof kampioen.jpeg" descr="Nederland stikstof kampioe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37" y="0"/>
            <a:ext cx="586898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3" y="6432654"/>
            <a:ext cx="301905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65" name="Schermafbeelding 2018-05-02 om 00" descr="Schermafbeelding 2018-05-02 om 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ederland overbevolkt met v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Nederland overbevolkt met vee</a:t>
            </a:r>
          </a:p>
        </p:txBody>
      </p:sp>
      <p:sp>
        <p:nvSpPr>
          <p:cNvPr id="68" name="Hoogste veedichtheid ter werel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600"/>
              </a:spcBef>
              <a:defRPr sz="2900"/>
            </a:pPr>
            <a:r>
              <a:t>Hoogste veedichtheid ter wereld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Leidt tot schade aan gezondheid van de bevolking en onze natuur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Drijvende kracht achter klimaatverandering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Vuilste lucht van Europa (VN-waarschuwing)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Vuilste oppervlaktewater van Europe (KRW), voorbeeld Friese wateren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2,5 miljoen ‘spookhectares’ elders in de wereld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chades a.g.v. veehouderij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Schades a.g.v. veehouderij</a:t>
            </a:r>
          </a:p>
        </p:txBody>
      </p:sp>
      <p:sp>
        <p:nvSpPr>
          <p:cNvPr id="71" name="Veehouderij veroorzaakt € 9 miljard/jaar schade (FD, NRC van juli 2023)…"/>
          <p:cNvSpPr txBox="1">
            <a:spLocks noGrp="1"/>
          </p:cNvSpPr>
          <p:nvPr>
            <p:ph type="body" idx="1"/>
          </p:nvPr>
        </p:nvSpPr>
        <p:spPr>
          <a:xfrm>
            <a:off x="563413" y="1905000"/>
            <a:ext cx="8229601" cy="4114800"/>
          </a:xfrm>
          <a:prstGeom prst="rect">
            <a:avLst/>
          </a:prstGeom>
        </p:spPr>
        <p:txBody>
          <a:bodyPr/>
          <a:lstStyle/>
          <a:p>
            <a:r>
              <a:t>Veehouderij veroorzaakt € 9 miljard/jaar schade (FD, NRC van juli 2023)</a:t>
            </a:r>
          </a:p>
          <a:p>
            <a:r>
              <a:t>Veehouderij kost BV Nederland geld als je externe kosten meeneemt in berekening </a:t>
            </a:r>
          </a:p>
          <a:p>
            <a:r>
              <a:t>Eiwittransitie van 60/40 (dierlijk/plantaardig) naar 40/60 levert € 10 miljard/jaar (WUR, recent)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Veestapel wereldwijd in komende jaren fors omla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2">
              <a:defRPr sz="4200"/>
            </a:lvl1pPr>
          </a:lstStyle>
          <a:p>
            <a:r>
              <a:t>Veestapel wereldwijd in komende jaren fors omlaag</a:t>
            </a:r>
          </a:p>
        </p:txBody>
      </p:sp>
      <p:sp>
        <p:nvSpPr>
          <p:cNvPr id="74" name="Verdere klimaatverandering stopp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Verdere klimaatverandering stoppen</a:t>
            </a:r>
          </a:p>
          <a:p>
            <a:r>
              <a:t>Ruimte geven aan meer natuur</a:t>
            </a:r>
          </a:p>
          <a:p>
            <a:r>
              <a:t>Zal ook de stikstof problematiek oplossen</a:t>
            </a:r>
          </a:p>
          <a:p>
            <a:r>
              <a:t>Grote zorgen om zoonosen (Q-koorts, Corona, vogelgriep, etc)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Integratie met klimaat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Integratie met klimaat</a:t>
            </a:r>
          </a:p>
        </p:txBody>
      </p:sp>
      <p:sp>
        <p:nvSpPr>
          <p:cNvPr id="77" name="Leidse wetenschappers recent: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68680">
              <a:buSzTx/>
              <a:buNone/>
              <a:defRPr sz="3000">
                <a:effectLst>
                  <a:outerShdw blurRad="12700" dist="24130" dir="2700000" rotWithShape="0">
                    <a:srgbClr val="000000"/>
                  </a:outerShdw>
                </a:effectLst>
              </a:defRPr>
            </a:pPr>
            <a:r>
              <a:t>Leidse wetenschappers:</a:t>
            </a:r>
          </a:p>
          <a:p>
            <a:pPr marL="0" indent="0" defTabSz="868680">
              <a:buFontTx/>
              <a:buChar char="•"/>
              <a:defRPr sz="3000">
                <a:effectLst>
                  <a:outerShdw blurRad="12700" dist="24130" dir="2700000" rotWithShape="0">
                    <a:srgbClr val="000000"/>
                  </a:outerShdw>
                </a:effectLst>
              </a:defRPr>
            </a:pPr>
            <a:r>
              <a:t>Rijke westen moet consumptie dierlijke producten met 75% omlaag brengen</a:t>
            </a:r>
          </a:p>
          <a:p>
            <a:pPr marL="0" indent="0" defTabSz="868680">
              <a:buFontTx/>
              <a:buChar char="•"/>
              <a:defRPr sz="3000">
                <a:effectLst>
                  <a:outerShdw blurRad="12700" dist="24130" dir="2700000" rotWithShape="0">
                    <a:srgbClr val="000000"/>
                  </a:outerShdw>
                </a:effectLst>
              </a:defRPr>
            </a:pPr>
            <a:r>
              <a:t>Reductie van veestapel in Nederland met 75%</a:t>
            </a:r>
          </a:p>
          <a:p>
            <a:pPr marL="0" indent="0" defTabSz="868680">
              <a:buFontTx/>
              <a:buChar char="•"/>
              <a:defRPr sz="3000">
                <a:effectLst>
                  <a:outerShdw blurRad="12700" dist="24130" dir="2700000" rotWithShape="0">
                    <a:srgbClr val="000000"/>
                  </a:outerShdw>
                </a:effectLst>
              </a:defRPr>
            </a:pPr>
            <a:r>
              <a:t>Alleen dan is er nog kans om het tij te keren mbt klimaat</a:t>
            </a:r>
          </a:p>
          <a:p>
            <a:pPr marL="0" indent="0" defTabSz="868680">
              <a:buFontTx/>
              <a:buChar char="•"/>
              <a:defRPr sz="3000">
                <a:effectLst>
                  <a:outerShdw blurRad="12700" dist="24130" dir="2700000" rotWithShape="0">
                    <a:srgbClr val="000000"/>
                  </a:outerShdw>
                </a:effectLst>
              </a:defRPr>
            </a:pPr>
            <a:r>
              <a:t>Wij (Europa) hebben een grote historische schuld aan toename van CO2 in de lucht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432651"/>
            <a:ext cx="301904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Maatschappelijke veranderin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Maatschappelijke veranderingen</a:t>
            </a:r>
          </a:p>
        </p:txBody>
      </p:sp>
      <p:sp>
        <p:nvSpPr>
          <p:cNvPr id="81" name="Verschuiving van dierlijke naar meer plantaardige voeding (onderzoek WUR, Denemarken)…"/>
          <p:cNvSpPr txBox="1">
            <a:spLocks noGrp="1"/>
          </p:cNvSpPr>
          <p:nvPr>
            <p:ph type="body" idx="1"/>
          </p:nvPr>
        </p:nvSpPr>
        <p:spPr>
          <a:xfrm>
            <a:off x="457200" y="1895344"/>
            <a:ext cx="8229600" cy="4114802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Verschuiving van dierlijke naar meer plantaardige voeding (onderzoek WUR, Denemarken)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Minder particulier autobezit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Minder vliegen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Gezondere bevolking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Schonere lucht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Meer natuur</a:t>
            </a:r>
          </a:p>
          <a:p>
            <a:pPr marL="301752" indent="-301752" defTabSz="804672">
              <a:lnSpc>
                <a:spcPct val="90000"/>
              </a:lnSpc>
              <a:spcBef>
                <a:spcPts val="600"/>
              </a:spcBef>
              <a:defRPr sz="2800"/>
            </a:pPr>
            <a:r>
              <a:t>Ook de burger gaat de transitie merken!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5" y="6432651"/>
            <a:ext cx="203021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0" name="Stikstof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000" b="1"/>
            </a:lvl1pPr>
          </a:lstStyle>
          <a:p>
            <a:r>
              <a:t>Het eerlijke verhaal</a:t>
            </a:r>
          </a:p>
        </p:txBody>
      </p:sp>
      <p:sp>
        <p:nvSpPr>
          <p:cNvPr id="31" name="Kunnen we het tij nog keren m.b.t. klimaatverandering en verlies van biodiversiteit?…"/>
          <p:cNvSpPr txBox="1">
            <a:spLocks noGrp="1"/>
          </p:cNvSpPr>
          <p:nvPr>
            <p:ph type="body" idx="4294967295"/>
          </p:nvPr>
        </p:nvSpPr>
        <p:spPr>
          <a:xfrm>
            <a:off x="582724" y="1905000"/>
            <a:ext cx="8229601" cy="4114800"/>
          </a:xfrm>
          <a:prstGeom prst="rect">
            <a:avLst/>
          </a:prstGeom>
        </p:spPr>
        <p:txBody>
          <a:bodyPr/>
          <a:lstStyle/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endParaRPr/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r>
              <a:t>Toekomst van de landbouw</a:t>
            </a:r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r>
              <a:t>Wereld, Europa, Nederland,</a:t>
            </a:r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r>
              <a:t>Brabant</a:t>
            </a:r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endParaRPr/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endParaRPr/>
          </a:p>
          <a:p>
            <a:pPr marL="296538" indent="-296538" algn="ctr" defTabSz="790771">
              <a:lnSpc>
                <a:spcPct val="126000"/>
              </a:lnSpc>
              <a:spcBef>
                <a:spcPts val="500"/>
              </a:spcBef>
              <a:buSzTx/>
              <a:buNone/>
              <a:defRPr sz="2700" b="1"/>
            </a:pPr>
            <a:r>
              <a:t>www.stichtingmobilisation.nl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uur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Duur? </a:t>
            </a:r>
          </a:p>
        </p:txBody>
      </p:sp>
      <p:sp>
        <p:nvSpPr>
          <p:cNvPr id="84" name="Als je externe kosten mee berekent dan levert dit geld op…"/>
          <p:cNvSpPr txBox="1">
            <a:spLocks noGrp="1"/>
          </p:cNvSpPr>
          <p:nvPr>
            <p:ph type="body" idx="4294967295"/>
          </p:nvPr>
        </p:nvSpPr>
        <p:spPr>
          <a:xfrm>
            <a:off x="457200" y="1885688"/>
            <a:ext cx="8229600" cy="4114802"/>
          </a:xfrm>
          <a:prstGeom prst="rect">
            <a:avLst/>
          </a:prstGeom>
        </p:spPr>
        <p:txBody>
          <a:bodyPr/>
          <a:lstStyle/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Als je externe kosten mee berekent dan levert dit geld op</a:t>
            </a:r>
          </a:p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In samenhang met klimaat, biodiversiteit en gezonde voeding: win-win situatie</a:t>
            </a:r>
          </a:p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Echter, burger gaat inkomen inleveren vanwege energie en voedsel</a:t>
            </a:r>
          </a:p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Welzijn komt ervoor terug </a:t>
            </a:r>
          </a:p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Politici durven ongemakkelijke waarheid niet te communiceren</a:t>
            </a:r>
          </a:p>
          <a:p>
            <a:pPr marL="263860" indent="-263860" defTabSz="703630">
              <a:spcBef>
                <a:spcPts val="400"/>
              </a:spcBef>
              <a:buFontTx/>
              <a:buChar char="•"/>
              <a:defRPr sz="2400">
                <a:effectLst>
                  <a:outerShdw blurRad="12700" dist="19545" dir="2700000" rotWithShape="0">
                    <a:srgbClr val="000000"/>
                  </a:outerShdw>
                </a:effectLst>
              </a:defRPr>
            </a:pPr>
            <a:r>
              <a:t>Idem LTO en andere landbouworganisaties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432651"/>
            <a:ext cx="301904" cy="2888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plossing is simpel"/>
          <p:cNvSpPr txBox="1">
            <a:spLocks noGrp="1"/>
          </p:cNvSpPr>
          <p:nvPr>
            <p:ph type="title"/>
          </p:nvPr>
        </p:nvSpPr>
        <p:spPr>
          <a:xfrm>
            <a:off x="457200" y="282442"/>
            <a:ext cx="8229600" cy="1384307"/>
          </a:xfrm>
          <a:prstGeom prst="rect">
            <a:avLst/>
          </a:prstGeom>
        </p:spPr>
        <p:txBody>
          <a:bodyPr/>
          <a:lstStyle/>
          <a:p>
            <a:r>
              <a:t>Wetenschap: oplossing simpel</a:t>
            </a:r>
          </a:p>
        </p:txBody>
      </p:sp>
      <p:sp>
        <p:nvSpPr>
          <p:cNvPr id="88" name="Laat fossiel onder de grond zitten: stop met kolen, olie en gaswinning…"/>
          <p:cNvSpPr txBox="1">
            <a:spLocks noGrp="1"/>
          </p:cNvSpPr>
          <p:nvPr>
            <p:ph type="body" idx="1"/>
          </p:nvPr>
        </p:nvSpPr>
        <p:spPr>
          <a:xfrm>
            <a:off x="578094" y="1905000"/>
            <a:ext cx="8229601" cy="4114800"/>
          </a:xfrm>
          <a:prstGeom prst="rect">
            <a:avLst/>
          </a:prstGeom>
        </p:spPr>
        <p:txBody>
          <a:bodyPr/>
          <a:lstStyle/>
          <a:p>
            <a:r>
              <a:t>Laat fossiel onder de grond zitten: stop met kolen, olie en gaswinning</a:t>
            </a:r>
          </a:p>
          <a:p>
            <a:r>
              <a:t>Mensheid grotendeels over op plantaardige voeding</a:t>
            </a:r>
          </a:p>
          <a:p>
            <a:r>
              <a:t>Of hebben we dit niet over voor de toekomst van generaties na ons?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etekenis voor Nederlandse agrarische se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2">
              <a:defRPr sz="4200"/>
            </a:lvl1pPr>
          </a:lstStyle>
          <a:p>
            <a:r>
              <a:t>Betekenis voor Nederlandse agrarische sector </a:t>
            </a:r>
          </a:p>
        </p:txBody>
      </p:sp>
      <p:sp>
        <p:nvSpPr>
          <p:cNvPr id="91" name="Alle seinen op rood voor intensieve veehouderij. Beperkte mogelijkheid tot extensieve veehouderij…"/>
          <p:cNvSpPr txBox="1">
            <a:spLocks noGrp="1"/>
          </p:cNvSpPr>
          <p:nvPr>
            <p:ph type="body" idx="1"/>
          </p:nvPr>
        </p:nvSpPr>
        <p:spPr>
          <a:xfrm>
            <a:off x="370298" y="1847064"/>
            <a:ext cx="8229601" cy="4114804"/>
          </a:xfrm>
          <a:prstGeom prst="rect">
            <a:avLst/>
          </a:prstGeom>
        </p:spPr>
        <p:txBody>
          <a:bodyPr/>
          <a:lstStyle/>
          <a:p>
            <a:r>
              <a:t> Alle seinen op rood voor intensieve veehouderij. Beperkte mogelijkheid tot extensieve veehouderij</a:t>
            </a:r>
          </a:p>
          <a:p>
            <a:endParaRPr/>
          </a:p>
          <a:p>
            <a:r>
              <a:t> Seinen op groen voor ecologisch verantwoorde akkerbouw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clusies en welgemeend adv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6">
              <a:defRPr sz="4200"/>
            </a:lvl1pPr>
          </a:lstStyle>
          <a:p>
            <a:r>
              <a:t>Conclusies en welgemeend advies</a:t>
            </a:r>
          </a:p>
        </p:txBody>
      </p:sp>
      <p:sp>
        <p:nvSpPr>
          <p:cNvPr id="94" name="Er is toekomst voor de landbouw in Nederland, vooral in akkerbouw…"/>
          <p:cNvSpPr txBox="1">
            <a:spLocks noGrp="1"/>
          </p:cNvSpPr>
          <p:nvPr>
            <p:ph type="body" idx="1"/>
          </p:nvPr>
        </p:nvSpPr>
        <p:spPr>
          <a:xfrm>
            <a:off x="746872" y="1905000"/>
            <a:ext cx="8229601" cy="4114800"/>
          </a:xfrm>
          <a:prstGeom prst="rect">
            <a:avLst/>
          </a:prstGeom>
        </p:spPr>
        <p:txBody>
          <a:bodyPr/>
          <a:lstStyle/>
          <a:p>
            <a:pPr marL="281176" indent="-281176" defTabSz="749808">
              <a:spcBef>
                <a:spcPts val="500"/>
              </a:spcBef>
              <a:defRPr sz="2600"/>
            </a:pPr>
            <a:r>
              <a:t>Er is toekomst voor de landbouw in Nederland, maar dan in akkerbouw</a:t>
            </a:r>
          </a:p>
          <a:p>
            <a:pPr marL="281176" indent="-281176" defTabSz="749808">
              <a:spcBef>
                <a:spcPts val="500"/>
              </a:spcBef>
              <a:defRPr sz="2600"/>
            </a:pPr>
            <a:r>
              <a:t>Als een van je kinderen het bedrijf wil overnemen stuur hem dan niet richting intensieve veehouderij: doodlopende weg</a:t>
            </a:r>
          </a:p>
          <a:p>
            <a:pPr marL="281176" indent="-281176" defTabSz="749808">
              <a:spcBef>
                <a:spcPts val="500"/>
              </a:spcBef>
              <a:defRPr sz="2600"/>
            </a:pPr>
            <a:r>
              <a:t>Als gevolg van transitie in landbouw van veehouderij naar akkerbouw zijn er meer boeren nodig</a:t>
            </a:r>
          </a:p>
          <a:p>
            <a:pPr marL="281176" indent="-281176" defTabSz="749808">
              <a:spcBef>
                <a:spcPts val="500"/>
              </a:spcBef>
              <a:defRPr sz="2600"/>
            </a:pPr>
            <a:r>
              <a:t>Nieuw kabinet: zorg dat Nederland de afslag niet mist en straks achteraan hobbelt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Voors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Voorstel </a:t>
            </a:r>
          </a:p>
        </p:txBody>
      </p:sp>
      <p:sp>
        <p:nvSpPr>
          <p:cNvPr id="97" name="Eiwittransitie van 60/40 naar 40/60 levert € 8 miljard vermindering externe kosten…"/>
          <p:cNvSpPr txBox="1">
            <a:spLocks noGrp="1"/>
          </p:cNvSpPr>
          <p:nvPr>
            <p:ph type="body" idx="1"/>
          </p:nvPr>
        </p:nvSpPr>
        <p:spPr>
          <a:xfrm>
            <a:off x="457200" y="1914655"/>
            <a:ext cx="8229600" cy="4114802"/>
          </a:xfrm>
          <a:prstGeom prst="rect">
            <a:avLst/>
          </a:prstGeom>
        </p:spPr>
        <p:txBody>
          <a:bodyPr/>
          <a:lstStyle/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defRPr sz="2700"/>
            </a:pPr>
            <a:r>
              <a:t>Eiwittransitie van 60/40 naar 40/60 levert € 8 miljard vermindering van externe kosten</a:t>
            </a:r>
          </a:p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defRPr sz="2700"/>
            </a:pPr>
            <a:r>
              <a:t>Gebruik hiervan € 4 miljard/jaar om duurzaam produceren te bereiken, én ook lonend te maken voor de boeren </a:t>
            </a:r>
          </a:p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defRPr sz="2700"/>
            </a:pPr>
            <a:r>
              <a:t>Met 2 miljoen agrarische grond is dit € 2.000/ha; bedrijf 40 ha: 80.000 €/jaar</a:t>
            </a:r>
          </a:p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defRPr sz="2700"/>
            </a:pPr>
            <a:r>
              <a:t>Maatschappelijke baten € 8 miljard/jaar</a:t>
            </a:r>
          </a:p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defRPr sz="2700"/>
            </a:pPr>
            <a:r>
              <a:t>Waar wachten we nog op?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Voors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Voorstel</a:t>
            </a:r>
          </a:p>
        </p:txBody>
      </p:sp>
      <p:sp>
        <p:nvSpPr>
          <p:cNvPr id="100" name="Adema/sector is het niet gelukt om tot een Landbouwakkoord te kom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Adema/sector is het niet gelukt om tot een Landbouwakkoord te komen</a:t>
            </a:r>
          </a:p>
          <a:p>
            <a:r>
              <a:t>Lijkt ons nu een goede timing om z.s.m. met een gezamenlijk voorstel te komen</a:t>
            </a:r>
          </a:p>
          <a:p>
            <a:r>
              <a:t>Vraag is alleen: durft de sector dit aan? 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oors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Dank voor uw aandacht </a:t>
            </a:r>
          </a:p>
        </p:txBody>
      </p:sp>
      <p:sp>
        <p:nvSpPr>
          <p:cNvPr id="103" name="Eiwittransitie van 60/40 naar 40/60 levert € 8 miljard vermindering externe kosten…"/>
          <p:cNvSpPr txBox="1">
            <a:spLocks noGrp="1"/>
          </p:cNvSpPr>
          <p:nvPr>
            <p:ph type="body" idx="1"/>
          </p:nvPr>
        </p:nvSpPr>
        <p:spPr>
          <a:xfrm>
            <a:off x="457200" y="1914655"/>
            <a:ext cx="8229600" cy="4114802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600"/>
              </a:spcBef>
              <a:buNone/>
              <a:defRPr sz="3000"/>
            </a:pPr>
            <a:endParaRPr lang="nl-NL" dirty="0"/>
          </a:p>
          <a:p>
            <a:pPr marL="325754" indent="-325754" defTabSz="868680">
              <a:spcBef>
                <a:spcPts val="600"/>
              </a:spcBef>
              <a:defRPr sz="3000"/>
            </a:pPr>
            <a:endParaRPr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AA68AB-CDA1-709A-AD3F-FDC87A73E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99959"/>
              </p:ext>
            </p:extLst>
          </p:nvPr>
        </p:nvGraphicFramePr>
        <p:xfrm>
          <a:off x="3200400" y="4623955"/>
          <a:ext cx="4603173" cy="1226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3173">
                  <a:extLst>
                    <a:ext uri="{9D8B030D-6E8A-4147-A177-3AD203B41FA5}">
                      <a16:colId xmlns:a16="http://schemas.microsoft.com/office/drawing/2014/main" val="1348159501"/>
                    </a:ext>
                  </a:extLst>
                </a:gridCol>
              </a:tblGrid>
              <a:tr h="219307">
                <a:tc>
                  <a:txBody>
                    <a:bodyPr/>
                    <a:lstStyle/>
                    <a:p>
                      <a:pPr algn="ctr"/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7784366"/>
                  </a:ext>
                </a:extLst>
              </a:tr>
              <a:tr h="27911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3606064"/>
                  </a:ext>
                </a:extLst>
              </a:tr>
              <a:tr h="727701">
                <a:tc>
                  <a:txBody>
                    <a:bodyPr/>
                    <a:lstStyle/>
                    <a:p>
                      <a:r>
                        <a:rPr lang="nl-NL" sz="900" u="none" strike="noStrike" dirty="0">
                          <a:effectLst/>
                          <a:hlinkClick r:id="rId2"/>
                        </a:rPr>
                        <a:t>Grond voor een gesprek - visie op duurzaam landgebruik in Nederland</a:t>
                      </a:r>
                      <a:endParaRPr lang="nl-NL" sz="1100" dirty="0">
                        <a:effectLst/>
                      </a:endParaRPr>
                    </a:p>
                    <a:p>
                      <a:r>
                        <a:rPr lang="nl-NL" sz="850" u="none" strike="noStrike" dirty="0">
                          <a:effectLst/>
                          <a:hlinkClick r:id="rId2"/>
                        </a:rPr>
                        <a:t>utube.com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76200" marB="76200" anchor="ctr"/>
                </a:tc>
                <a:extLst>
                  <a:ext uri="{0D108BD9-81ED-4DB2-BD59-A6C34878D82A}">
                    <a16:rowId xmlns:a16="http://schemas.microsoft.com/office/drawing/2014/main" val="2822248756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4D78D4EF-0FC7-E317-D126-FA2E5D30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43844"/>
            <a:ext cx="57149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ettertype, grafische vormgeving, Graphics&#10;&#10;Automatisch gegenereerde beschrijving">
            <a:extLst>
              <a:ext uri="{FF2B5EF4-FFF2-40B4-BE49-F238E27FC236}">
                <a16:creationId xmlns:a16="http://schemas.microsoft.com/office/drawing/2014/main" id="{B7CDD754-752E-EB1E-BFAE-A08D2384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98" y="5240594"/>
            <a:ext cx="5480603" cy="1152638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3B54D02-C605-B6FD-470C-36732481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74777"/>
              </p:ext>
            </p:extLst>
          </p:nvPr>
        </p:nvGraphicFramePr>
        <p:xfrm>
          <a:off x="511277" y="235974"/>
          <a:ext cx="8377084" cy="517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7084">
                  <a:extLst>
                    <a:ext uri="{9D8B030D-6E8A-4147-A177-3AD203B41FA5}">
                      <a16:colId xmlns:a16="http://schemas.microsoft.com/office/drawing/2014/main" val="749797736"/>
                    </a:ext>
                  </a:extLst>
                </a:gridCol>
              </a:tblGrid>
              <a:tr h="5171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5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5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dirty="0">
                          <a:solidFill>
                            <a:schemeClr val="tx1"/>
                          </a:solidFill>
                          <a:effectLst/>
                        </a:rPr>
                        <a:t>KLAVER VAN HIER</a:t>
                      </a:r>
                      <a:endParaRPr lang="nl-NL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In het wild zijn ze bijna niet meer te vinden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die klavers, die een kwart méér stikstof binden.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Je krijgt er nu ééntje, die komt zelfs van hier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het is ’n autochtoon Brabants klavertje vier.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En met name deze wilde zijn van nature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de állerbeste remedie tegen verzuren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want krijg je zo’n bio-divers klavertje vier: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dan brengt dat geluk en wijsheid, maar óók plezier</a:t>
                      </a:r>
                    </a:p>
                  </a:txBody>
                  <a:tcPr marL="43030" marR="43030" marT="0" marB="0">
                    <a:gradFill>
                      <a:gsLst>
                        <a:gs pos="14000">
                          <a:schemeClr val="accent1">
                            <a:lumMod val="5000"/>
                            <a:lumOff val="95000"/>
                          </a:schemeClr>
                        </a:gs>
                        <a:gs pos="7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770215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1B53F58-6FF5-4ABF-F699-AA5B0395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7" y="2195040"/>
            <a:ext cx="830997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825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altLang="nl-NL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DCAFF-4C29-07F6-18CB-C385EF25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7" y="24975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hangingPunct="1"/>
            <a:endParaRPr lang="nl-NL" sz="1350" kern="12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251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ven voorstel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Even voorstellen</a:t>
            </a:r>
          </a:p>
        </p:txBody>
      </p:sp>
      <p:sp>
        <p:nvSpPr>
          <p:cNvPr id="34" name="MOB bestaat nu 26 jaar, focus op (1) biodiversiteit en (2) klimaat…"/>
          <p:cNvSpPr txBox="1">
            <a:spLocks noGrp="1"/>
          </p:cNvSpPr>
          <p:nvPr>
            <p:ph type="body" idx="1"/>
          </p:nvPr>
        </p:nvSpPr>
        <p:spPr>
          <a:xfrm>
            <a:off x="457200" y="1682917"/>
            <a:ext cx="8229600" cy="4114802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600"/>
              </a:spcBef>
              <a:defRPr sz="2900"/>
            </a:pPr>
            <a:r>
              <a:t>Cum laude afgestudeerd aan RU scheikunde met bijvak bedrijfskunde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20 jaar Royal Haskoning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Daarna met collega in 1996 MOB opgericht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MOB bestaat nu 27 jaar, focus op (1) biodiversiteit en (2) klimaat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Werken met een team van experts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Diverse onderscheidingen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cus MO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Focus MOB</a:t>
            </a:r>
          </a:p>
        </p:txBody>
      </p:sp>
      <p:sp>
        <p:nvSpPr>
          <p:cNvPr id="37" name="Klimaa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Klimaat </a:t>
            </a:r>
          </a:p>
          <a:p>
            <a:endParaRPr/>
          </a:p>
          <a:p>
            <a:endParaRPr/>
          </a:p>
          <a:p>
            <a:r>
              <a:t>Biodiversiteit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elgroepen van MO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Doelgroepen van MOB</a:t>
            </a:r>
          </a:p>
        </p:txBody>
      </p:sp>
      <p:sp>
        <p:nvSpPr>
          <p:cNvPr id="40" name="Industrie: ammoniak uitstootnorm per 1 januari 2024 omlaag van 30 naar 5 mg/Nm3: ruim 80% reducti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Industrie: ammoniak uitstootnorm per 1 januari 2024 omlaag van 30 naar 5 mg/Nm3: ruim 80% reductie</a:t>
            </a:r>
          </a:p>
          <a:p>
            <a:r>
              <a:t>Luchtvaart: Schiphol, Rotterdam, Eindhoven, Maastricht, Eelde, Lelystad</a:t>
            </a:r>
          </a:p>
          <a:p>
            <a:r>
              <a:t>Houtstook (Sabic, Vattenfall, etc.)</a:t>
            </a:r>
          </a:p>
          <a:p>
            <a:r>
              <a:t>Veeteelt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ythes, halve en hele leuge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Mythes, halve en hele leugens </a:t>
            </a:r>
          </a:p>
        </p:txBody>
      </p:sp>
      <p:sp>
        <p:nvSpPr>
          <p:cNvPr id="43" name="Vanavond een spiegel voorhouden…"/>
          <p:cNvSpPr txBox="1">
            <a:spLocks noGrp="1"/>
          </p:cNvSpPr>
          <p:nvPr>
            <p:ph type="body" idx="1"/>
          </p:nvPr>
        </p:nvSpPr>
        <p:spPr>
          <a:xfrm>
            <a:off x="621347" y="1673261"/>
            <a:ext cx="8229601" cy="4114802"/>
          </a:xfrm>
          <a:prstGeom prst="rect">
            <a:avLst/>
          </a:prstGeom>
        </p:spPr>
        <p:txBody>
          <a:bodyPr/>
          <a:lstStyle/>
          <a:p>
            <a:r>
              <a:t>Hoog tijd dat sector in spiegel kijkt </a:t>
            </a:r>
          </a:p>
          <a:p>
            <a:r>
              <a:t>Sector blijft hangen in het verleden</a:t>
            </a:r>
          </a:p>
          <a:p>
            <a:r>
              <a:t>Vooruitkijken naar de toekomst</a:t>
            </a:r>
          </a:p>
          <a:p>
            <a:r>
              <a:t>Hoe gaat de landbouw er wereldwijd, in Europa en in Nederland eruit zien?</a:t>
            </a:r>
          </a:p>
          <a:p>
            <a:r>
              <a:t>Gebaseerd op vele wetenschappelijke publicaties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yt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Mythes</a:t>
            </a:r>
          </a:p>
        </p:txBody>
      </p:sp>
      <p:sp>
        <p:nvSpPr>
          <p:cNvPr id="46" name="Sector voedt de wereld. Integendeel: sector veroorzaakt voedselschaarste in de wereld…"/>
          <p:cNvSpPr txBox="1">
            <a:spLocks noGrp="1"/>
          </p:cNvSpPr>
          <p:nvPr>
            <p:ph type="body" idx="1"/>
          </p:nvPr>
        </p:nvSpPr>
        <p:spPr>
          <a:xfrm>
            <a:off x="457200" y="1895344"/>
            <a:ext cx="8229600" cy="4114802"/>
          </a:xfrm>
          <a:prstGeom prst="rect">
            <a:avLst/>
          </a:prstGeom>
        </p:spPr>
        <p:txBody>
          <a:bodyPr/>
          <a:lstStyle/>
          <a:p>
            <a:pPr marL="336040" indent="-336040" defTabSz="896111">
              <a:spcBef>
                <a:spcPts val="600"/>
              </a:spcBef>
              <a:defRPr sz="2800"/>
            </a:pPr>
            <a:r>
              <a:t>Sector voedt de wereld. Integendeel: veesector veroorzaakt voedselschaarste in de wereld</a:t>
            </a:r>
          </a:p>
          <a:p>
            <a:pPr marL="336040" indent="-336040" defTabSz="896111">
              <a:spcBef>
                <a:spcPts val="600"/>
              </a:spcBef>
              <a:defRPr sz="2800"/>
            </a:pPr>
            <a:r>
              <a:t>A.g.v. bevolkingsgroei zal er meer vlees moeten worden geproduceerd: onzin</a:t>
            </a:r>
          </a:p>
          <a:p>
            <a:pPr marL="336040" indent="-336040" defTabSz="896111">
              <a:spcBef>
                <a:spcPts val="600"/>
              </a:spcBef>
              <a:defRPr sz="2800"/>
            </a:pPr>
            <a:r>
              <a:t>Primaire landbouw is belangrijk voor onze economie: onjuist: 1,4% van BBP/4,4% totaal</a:t>
            </a:r>
          </a:p>
          <a:p>
            <a:pPr marL="336040" indent="-336040" defTabSz="896111">
              <a:spcBef>
                <a:spcPts val="600"/>
              </a:spcBef>
              <a:defRPr sz="2800"/>
            </a:pPr>
            <a:r>
              <a:t>Innovatie gaat ons ‘redden’ v.w.b. klimaat en stikstof: vergeet het maar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2" y="2052685"/>
            <a:ext cx="8733236" cy="2752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ythes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Mythes 2</a:t>
            </a:r>
          </a:p>
        </p:txBody>
      </p:sp>
      <p:sp>
        <p:nvSpPr>
          <p:cNvPr id="51" name="RAV-systematiek failliet…"/>
          <p:cNvSpPr txBox="1">
            <a:spLocks noGrp="1"/>
          </p:cNvSpPr>
          <p:nvPr>
            <p:ph type="body" idx="1"/>
          </p:nvPr>
        </p:nvSpPr>
        <p:spPr>
          <a:xfrm>
            <a:off x="457200" y="1943799"/>
            <a:ext cx="8229600" cy="4114803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600"/>
              </a:spcBef>
              <a:defRPr sz="2900"/>
            </a:pPr>
            <a:r>
              <a:t>RAV-systematiek failliet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Problemen rond Ctgb, zie uitspraak van EH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Blauwtongvirus zou met afval uit Italie komen: onzin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Jacobskruiskruid een invasieve plant? Onzin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STAF, Stikstofclaim, Mesdagfonds: allen lid van “twijfelbrigade”</a:t>
            </a:r>
          </a:p>
          <a:p>
            <a:pPr marL="315468" indent="-315468" defTabSz="841247">
              <a:spcBef>
                <a:spcPts val="600"/>
              </a:spcBef>
              <a:defRPr sz="2900"/>
            </a:pPr>
            <a:r>
              <a:t>Hou op met mythes en onzin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ceaan">
  <a:themeElements>
    <a:clrScheme name="Ocea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00C6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ceaa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cea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ceaan">
  <a:themeElements>
    <a:clrScheme name="Ocea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00C6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ceaa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cea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917</Words>
  <Application>Microsoft Office PowerPoint</Application>
  <PresentationFormat>Diavoorstelling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Helvetica</vt:lpstr>
      <vt:lpstr>Tahoma</vt:lpstr>
      <vt:lpstr>Oceaan</vt:lpstr>
      <vt:lpstr>Kantoorthema</vt:lpstr>
      <vt:lpstr>PowerPoint-presentatie</vt:lpstr>
      <vt:lpstr>Het eerlijke verhaal</vt:lpstr>
      <vt:lpstr>Even voorstellen</vt:lpstr>
      <vt:lpstr>Focus MOB</vt:lpstr>
      <vt:lpstr>Doelgroepen van MOB</vt:lpstr>
      <vt:lpstr>Mythes, halve en hele leugens </vt:lpstr>
      <vt:lpstr>Mythes</vt:lpstr>
      <vt:lpstr>PowerPoint-presentatie</vt:lpstr>
      <vt:lpstr>Mythes 2</vt:lpstr>
      <vt:lpstr>PowerPoint-presentatie</vt:lpstr>
      <vt:lpstr>PowerPoint-presentatie</vt:lpstr>
      <vt:lpstr>Belangrijkste bronnen van broeikasgassen</vt:lpstr>
      <vt:lpstr>PowerPoint-presentatie</vt:lpstr>
      <vt:lpstr>PowerPoint-presentatie</vt:lpstr>
      <vt:lpstr>Nederland overbevolkt met vee</vt:lpstr>
      <vt:lpstr>Schades a.g.v. veehouderij</vt:lpstr>
      <vt:lpstr>Veestapel wereldwijd in komende jaren fors omlaag</vt:lpstr>
      <vt:lpstr>Integratie met klimaat</vt:lpstr>
      <vt:lpstr>Maatschappelijke veranderingen</vt:lpstr>
      <vt:lpstr>Duur? </vt:lpstr>
      <vt:lpstr>Wetenschap: oplossing simpel</vt:lpstr>
      <vt:lpstr>Betekenis voor Nederlandse agrarische sector </vt:lpstr>
      <vt:lpstr>Conclusies en welgemeend advies</vt:lpstr>
      <vt:lpstr>Voorstel </vt:lpstr>
      <vt:lpstr>Voorstel</vt:lpstr>
      <vt:lpstr>Dank voor uw aandacht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Geert Verstegen</dc:creator>
  <cp:lastModifiedBy>Du Vinci</cp:lastModifiedBy>
  <cp:revision>7</cp:revision>
  <dcterms:modified xsi:type="dcterms:W3CDTF">2024-06-21T20:52:55Z</dcterms:modified>
</cp:coreProperties>
</file>